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1" r:id="rId3"/>
    <p:sldId id="269" r:id="rId4"/>
    <p:sldId id="270" r:id="rId5"/>
    <p:sldId id="263" r:id="rId6"/>
    <p:sldId id="274" r:id="rId7"/>
    <p:sldId id="257" r:id="rId8"/>
    <p:sldId id="276" r:id="rId9"/>
    <p:sldId id="264" r:id="rId10"/>
    <p:sldId id="273" r:id="rId11"/>
    <p:sldId id="265" r:id="rId12"/>
    <p:sldId id="268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434" autoAdjust="0"/>
  </p:normalViewPr>
  <p:slideViewPr>
    <p:cSldViewPr snapToGrid="0">
      <p:cViewPr varScale="1">
        <p:scale>
          <a:sx n="93" d="100"/>
          <a:sy n="93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58C59-1976-454E-812A-9BE628E17528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8BB2719-AF13-43D5-8CE0-DCC40871E89E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95000"/>
                </a:schemeClr>
              </a:solidFill>
            </a:rPr>
            <a:t>Children with autism</a:t>
          </a:r>
          <a:endParaRPr lang="en-GB" dirty="0">
            <a:solidFill>
              <a:schemeClr val="bg1">
                <a:lumMod val="95000"/>
              </a:schemeClr>
            </a:solidFill>
          </a:endParaRPr>
        </a:p>
      </dgm:t>
    </dgm:pt>
    <dgm:pt modelId="{290BC9E9-B1A3-40E2-8C45-0DB018327513}" type="parTrans" cxnId="{197E1773-D705-4FD5-ACD7-99E2E6FF1137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AD045FF2-9F5E-4917-95E9-E7FFB609B5BA}" type="sibTrans" cxnId="{197E1773-D705-4FD5-ACD7-99E2E6FF1137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F788E39F-E886-4703-B26D-A9995A17EF59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70C0"/>
              </a:solidFill>
            </a:rPr>
            <a:t>Schools</a:t>
          </a:r>
          <a:endParaRPr lang="en-GB" sz="2000" dirty="0">
            <a:solidFill>
              <a:srgbClr val="0070C0"/>
            </a:solidFill>
          </a:endParaRPr>
        </a:p>
      </dgm:t>
    </dgm:pt>
    <dgm:pt modelId="{5D44D404-FFDE-4FA6-996C-AE6FE6612BBB}" type="parTrans" cxnId="{DC872265-5BED-404E-BD79-6827BE388404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58C6CB99-A9CB-49DC-902A-ABD7F854453E}" type="sibTrans" cxnId="{DC872265-5BED-404E-BD79-6827BE388404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B05A6418-5343-470A-83DF-9569755C4A1D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70C0"/>
              </a:solidFill>
            </a:rPr>
            <a:t>Families</a:t>
          </a:r>
          <a:endParaRPr lang="en-GB" sz="1400" dirty="0">
            <a:solidFill>
              <a:srgbClr val="0070C0"/>
            </a:solidFill>
          </a:endParaRPr>
        </a:p>
      </dgm:t>
    </dgm:pt>
    <dgm:pt modelId="{24CB5D66-9A42-41AF-B869-F8A7B632C6A7}" type="parTrans" cxnId="{BD11EBC0-1319-4B9B-9927-6BBF01A48A85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D5AEDC0-DD06-47AA-983C-9502579B5603}" type="sibTrans" cxnId="{BD11EBC0-1319-4B9B-9927-6BBF01A48A85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6ADD0917-A58B-4260-9E36-B5258EBAD431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70C0"/>
              </a:solidFill>
            </a:rPr>
            <a:t>Community</a:t>
          </a:r>
          <a:endParaRPr lang="en-GB" sz="1400" dirty="0">
            <a:solidFill>
              <a:srgbClr val="0070C0"/>
            </a:solidFill>
          </a:endParaRPr>
        </a:p>
      </dgm:t>
    </dgm:pt>
    <dgm:pt modelId="{8D2E98B9-807C-4AE7-B332-890564A0B2B4}" type="parTrans" cxnId="{FC3F14FC-EC08-4233-B310-715E79E385DA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8983438C-46F0-467B-8DED-280504847F6A}" type="sibTrans" cxnId="{FC3F14FC-EC08-4233-B310-715E79E385DA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69A3DF1-E614-4AEF-972C-4333282ACC00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Researchers</a:t>
          </a:r>
          <a:endParaRPr lang="en-GB" sz="1400" dirty="0">
            <a:solidFill>
              <a:schemeClr val="bg1"/>
            </a:solidFill>
          </a:endParaRPr>
        </a:p>
      </dgm:t>
    </dgm:pt>
    <dgm:pt modelId="{C8FB4F5A-5AEA-41EA-846C-18DC38498812}" type="parTrans" cxnId="{3CA79025-836B-45B2-837A-B06670A08ED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E6DB936D-34A1-4531-9987-87E5935AB059}" type="sibTrans" cxnId="{3CA79025-836B-45B2-837A-B06670A08ED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1894C690-FE78-4D24-9469-C47F2679AAE0}" type="pres">
      <dgm:prSet presAssocID="{C1658C59-1976-454E-812A-9BE628E17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0440A1-AA19-48B8-BD86-6B99EB81E7CC}" type="pres">
      <dgm:prSet presAssocID="{F8BB2719-AF13-43D5-8CE0-DCC40871E89E}" presName="centerShape" presStyleLbl="node0" presStyleIdx="0" presStyleCnt="1"/>
      <dgm:spPr/>
      <dgm:t>
        <a:bodyPr/>
        <a:lstStyle/>
        <a:p>
          <a:endParaRPr lang="en-GB"/>
        </a:p>
      </dgm:t>
    </dgm:pt>
    <dgm:pt modelId="{B0E13D4E-1BD9-4057-96BA-0A88424FB0E5}" type="pres">
      <dgm:prSet presAssocID="{F788E39F-E886-4703-B26D-A9995A17EF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547C0-298F-41FD-B710-BF6D55853594}" type="pres">
      <dgm:prSet presAssocID="{F788E39F-E886-4703-B26D-A9995A17EF59}" presName="dummy" presStyleCnt="0"/>
      <dgm:spPr/>
    </dgm:pt>
    <dgm:pt modelId="{E68B940E-E0B2-43AE-9F4D-DA136AC91BB3}" type="pres">
      <dgm:prSet presAssocID="{58C6CB99-A9CB-49DC-902A-ABD7F854453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4249428-5733-4C5D-B10D-66DA18916FF2}" type="pres">
      <dgm:prSet presAssocID="{B05A6418-5343-470A-83DF-9569755C4A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41CEE-B60D-4FF0-899A-384EB1ADF20F}" type="pres">
      <dgm:prSet presAssocID="{B05A6418-5343-470A-83DF-9569755C4A1D}" presName="dummy" presStyleCnt="0"/>
      <dgm:spPr/>
    </dgm:pt>
    <dgm:pt modelId="{02484D6B-4FD8-42EB-861F-CCFFEAFEC75D}" type="pres">
      <dgm:prSet presAssocID="{0D5AEDC0-DD06-47AA-983C-9502579B5603}" presName="sibTrans" presStyleLbl="sibTrans2D1" presStyleIdx="1" presStyleCnt="4"/>
      <dgm:spPr/>
      <dgm:t>
        <a:bodyPr/>
        <a:lstStyle/>
        <a:p>
          <a:endParaRPr lang="en-GB"/>
        </a:p>
      </dgm:t>
    </dgm:pt>
    <dgm:pt modelId="{2F2DD67B-E7D3-49B5-B043-A344B809839E}" type="pres">
      <dgm:prSet presAssocID="{6ADD0917-A58B-4260-9E36-B5258EBAD4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2FFC20-F11D-4875-BBE0-0A7E9166B0C7}" type="pres">
      <dgm:prSet presAssocID="{6ADD0917-A58B-4260-9E36-B5258EBAD431}" presName="dummy" presStyleCnt="0"/>
      <dgm:spPr/>
    </dgm:pt>
    <dgm:pt modelId="{CCB8B6FB-9375-4929-8004-05A43667F946}" type="pres">
      <dgm:prSet presAssocID="{8983438C-46F0-467B-8DED-280504847F6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E264863C-D66F-452F-9E60-BAEDCD02CFD6}" type="pres">
      <dgm:prSet presAssocID="{069A3DF1-E614-4AEF-972C-4333282ACC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35B488-FD0C-49A4-844D-A7B6974F76CA}" type="pres">
      <dgm:prSet presAssocID="{069A3DF1-E614-4AEF-972C-4333282ACC00}" presName="dummy" presStyleCnt="0"/>
      <dgm:spPr/>
    </dgm:pt>
    <dgm:pt modelId="{04499241-AFB0-4340-A7B5-774FEAE53BAB}" type="pres">
      <dgm:prSet presAssocID="{E6DB936D-34A1-4531-9987-87E5935AB059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9CBC1876-92AC-47AD-8F5B-8CA22CF6A593}" type="presOf" srcId="{8983438C-46F0-467B-8DED-280504847F6A}" destId="{CCB8B6FB-9375-4929-8004-05A43667F946}" srcOrd="0" destOrd="0" presId="urn:microsoft.com/office/officeart/2005/8/layout/radial6"/>
    <dgm:cxn modelId="{1EA042D8-D7FB-48D9-9340-030FC349D049}" type="presOf" srcId="{58C6CB99-A9CB-49DC-902A-ABD7F854453E}" destId="{E68B940E-E0B2-43AE-9F4D-DA136AC91BB3}" srcOrd="0" destOrd="0" presId="urn:microsoft.com/office/officeart/2005/8/layout/radial6"/>
    <dgm:cxn modelId="{DC872265-5BED-404E-BD79-6827BE388404}" srcId="{F8BB2719-AF13-43D5-8CE0-DCC40871E89E}" destId="{F788E39F-E886-4703-B26D-A9995A17EF59}" srcOrd="0" destOrd="0" parTransId="{5D44D404-FFDE-4FA6-996C-AE6FE6612BBB}" sibTransId="{58C6CB99-A9CB-49DC-902A-ABD7F854453E}"/>
    <dgm:cxn modelId="{3CA79025-836B-45B2-837A-B06670A08EDC}" srcId="{F8BB2719-AF13-43D5-8CE0-DCC40871E89E}" destId="{069A3DF1-E614-4AEF-972C-4333282ACC00}" srcOrd="3" destOrd="0" parTransId="{C8FB4F5A-5AEA-41EA-846C-18DC38498812}" sibTransId="{E6DB936D-34A1-4531-9987-87E5935AB059}"/>
    <dgm:cxn modelId="{BB44619D-B9D8-4F96-90F6-7D7F5C87E30B}" type="presOf" srcId="{F788E39F-E886-4703-B26D-A9995A17EF59}" destId="{B0E13D4E-1BD9-4057-96BA-0A88424FB0E5}" srcOrd="0" destOrd="0" presId="urn:microsoft.com/office/officeart/2005/8/layout/radial6"/>
    <dgm:cxn modelId="{197E1773-D705-4FD5-ACD7-99E2E6FF1137}" srcId="{C1658C59-1976-454E-812A-9BE628E17528}" destId="{F8BB2719-AF13-43D5-8CE0-DCC40871E89E}" srcOrd="0" destOrd="0" parTransId="{290BC9E9-B1A3-40E2-8C45-0DB018327513}" sibTransId="{AD045FF2-9F5E-4917-95E9-E7FFB609B5BA}"/>
    <dgm:cxn modelId="{5E8D1254-EEBB-4E50-BF7D-F45CEFB34D80}" type="presOf" srcId="{E6DB936D-34A1-4531-9987-87E5935AB059}" destId="{04499241-AFB0-4340-A7B5-774FEAE53BAB}" srcOrd="0" destOrd="0" presId="urn:microsoft.com/office/officeart/2005/8/layout/radial6"/>
    <dgm:cxn modelId="{F6A7A4C8-EC9A-4F49-B86C-CE5D30CE30AF}" type="presOf" srcId="{C1658C59-1976-454E-812A-9BE628E17528}" destId="{1894C690-FE78-4D24-9469-C47F2679AAE0}" srcOrd="0" destOrd="0" presId="urn:microsoft.com/office/officeart/2005/8/layout/radial6"/>
    <dgm:cxn modelId="{E93049B0-8267-4A2D-822C-B9FD437B352B}" type="presOf" srcId="{F8BB2719-AF13-43D5-8CE0-DCC40871E89E}" destId="{680440A1-AA19-48B8-BD86-6B99EB81E7CC}" srcOrd="0" destOrd="0" presId="urn:microsoft.com/office/officeart/2005/8/layout/radial6"/>
    <dgm:cxn modelId="{CFF5D7F0-9C52-4550-85C2-A0D6877BEB89}" type="presOf" srcId="{B05A6418-5343-470A-83DF-9569755C4A1D}" destId="{34249428-5733-4C5D-B10D-66DA18916FF2}" srcOrd="0" destOrd="0" presId="urn:microsoft.com/office/officeart/2005/8/layout/radial6"/>
    <dgm:cxn modelId="{FC3F14FC-EC08-4233-B310-715E79E385DA}" srcId="{F8BB2719-AF13-43D5-8CE0-DCC40871E89E}" destId="{6ADD0917-A58B-4260-9E36-B5258EBAD431}" srcOrd="2" destOrd="0" parTransId="{8D2E98B9-807C-4AE7-B332-890564A0B2B4}" sibTransId="{8983438C-46F0-467B-8DED-280504847F6A}"/>
    <dgm:cxn modelId="{BD11EBC0-1319-4B9B-9927-6BBF01A48A85}" srcId="{F8BB2719-AF13-43D5-8CE0-DCC40871E89E}" destId="{B05A6418-5343-470A-83DF-9569755C4A1D}" srcOrd="1" destOrd="0" parTransId="{24CB5D66-9A42-41AF-B869-F8A7B632C6A7}" sibTransId="{0D5AEDC0-DD06-47AA-983C-9502579B5603}"/>
    <dgm:cxn modelId="{99C9974C-E91A-4CC3-9D7B-1A0518C61EFE}" type="presOf" srcId="{069A3DF1-E614-4AEF-972C-4333282ACC00}" destId="{E264863C-D66F-452F-9E60-BAEDCD02CFD6}" srcOrd="0" destOrd="0" presId="urn:microsoft.com/office/officeart/2005/8/layout/radial6"/>
    <dgm:cxn modelId="{A3F93C53-FADB-4BCA-9401-DBFE3E50513C}" type="presOf" srcId="{6ADD0917-A58B-4260-9E36-B5258EBAD431}" destId="{2F2DD67B-E7D3-49B5-B043-A344B809839E}" srcOrd="0" destOrd="0" presId="urn:microsoft.com/office/officeart/2005/8/layout/radial6"/>
    <dgm:cxn modelId="{8DCCB8CE-CEB9-4E2C-B149-20B2FFBD1314}" type="presOf" srcId="{0D5AEDC0-DD06-47AA-983C-9502579B5603}" destId="{02484D6B-4FD8-42EB-861F-CCFFEAFEC75D}" srcOrd="0" destOrd="0" presId="urn:microsoft.com/office/officeart/2005/8/layout/radial6"/>
    <dgm:cxn modelId="{A531BB31-7157-421B-B14E-08F4923436EB}" type="presParOf" srcId="{1894C690-FE78-4D24-9469-C47F2679AAE0}" destId="{680440A1-AA19-48B8-BD86-6B99EB81E7CC}" srcOrd="0" destOrd="0" presId="urn:microsoft.com/office/officeart/2005/8/layout/radial6"/>
    <dgm:cxn modelId="{7C6D14B1-C6F1-4CF0-886E-0CA31D653805}" type="presParOf" srcId="{1894C690-FE78-4D24-9469-C47F2679AAE0}" destId="{B0E13D4E-1BD9-4057-96BA-0A88424FB0E5}" srcOrd="1" destOrd="0" presId="urn:microsoft.com/office/officeart/2005/8/layout/radial6"/>
    <dgm:cxn modelId="{A6F014CD-9BC8-418C-9951-FF714D876F1B}" type="presParOf" srcId="{1894C690-FE78-4D24-9469-C47F2679AAE0}" destId="{DAA547C0-298F-41FD-B710-BF6D55853594}" srcOrd="2" destOrd="0" presId="urn:microsoft.com/office/officeart/2005/8/layout/radial6"/>
    <dgm:cxn modelId="{EA37F88A-841B-4D61-BC83-601CC1A737C3}" type="presParOf" srcId="{1894C690-FE78-4D24-9469-C47F2679AAE0}" destId="{E68B940E-E0B2-43AE-9F4D-DA136AC91BB3}" srcOrd="3" destOrd="0" presId="urn:microsoft.com/office/officeart/2005/8/layout/radial6"/>
    <dgm:cxn modelId="{B6082795-EC3A-4F96-AE67-81BAD6B32229}" type="presParOf" srcId="{1894C690-FE78-4D24-9469-C47F2679AAE0}" destId="{34249428-5733-4C5D-B10D-66DA18916FF2}" srcOrd="4" destOrd="0" presId="urn:microsoft.com/office/officeart/2005/8/layout/radial6"/>
    <dgm:cxn modelId="{4CB7E220-8759-4CD3-8F10-9CFB7C1198E5}" type="presParOf" srcId="{1894C690-FE78-4D24-9469-C47F2679AAE0}" destId="{8AD41CEE-B60D-4FF0-899A-384EB1ADF20F}" srcOrd="5" destOrd="0" presId="urn:microsoft.com/office/officeart/2005/8/layout/radial6"/>
    <dgm:cxn modelId="{E4709158-2C10-404B-8137-0AB0266F7478}" type="presParOf" srcId="{1894C690-FE78-4D24-9469-C47F2679AAE0}" destId="{02484D6B-4FD8-42EB-861F-CCFFEAFEC75D}" srcOrd="6" destOrd="0" presId="urn:microsoft.com/office/officeart/2005/8/layout/radial6"/>
    <dgm:cxn modelId="{52CC520A-2718-4F09-B3CC-6E0CA653CF11}" type="presParOf" srcId="{1894C690-FE78-4D24-9469-C47F2679AAE0}" destId="{2F2DD67B-E7D3-49B5-B043-A344B809839E}" srcOrd="7" destOrd="0" presId="urn:microsoft.com/office/officeart/2005/8/layout/radial6"/>
    <dgm:cxn modelId="{0A278485-8C4E-4AA0-9299-351D35787C0B}" type="presParOf" srcId="{1894C690-FE78-4D24-9469-C47F2679AAE0}" destId="{C92FFC20-F11D-4875-BBE0-0A7E9166B0C7}" srcOrd="8" destOrd="0" presId="urn:microsoft.com/office/officeart/2005/8/layout/radial6"/>
    <dgm:cxn modelId="{22689189-230D-48D9-B2F9-6115DF7048F3}" type="presParOf" srcId="{1894C690-FE78-4D24-9469-C47F2679AAE0}" destId="{CCB8B6FB-9375-4929-8004-05A43667F946}" srcOrd="9" destOrd="0" presId="urn:microsoft.com/office/officeart/2005/8/layout/radial6"/>
    <dgm:cxn modelId="{93E9766F-AF5C-4BB5-A079-DC4952D5F397}" type="presParOf" srcId="{1894C690-FE78-4D24-9469-C47F2679AAE0}" destId="{E264863C-D66F-452F-9E60-BAEDCD02CFD6}" srcOrd="10" destOrd="0" presId="urn:microsoft.com/office/officeart/2005/8/layout/radial6"/>
    <dgm:cxn modelId="{0BCAC6AF-4A21-4AF7-84F4-62FFA441B21C}" type="presParOf" srcId="{1894C690-FE78-4D24-9469-C47F2679AAE0}" destId="{2935B488-FD0C-49A4-844D-A7B6974F76CA}" srcOrd="11" destOrd="0" presId="urn:microsoft.com/office/officeart/2005/8/layout/radial6"/>
    <dgm:cxn modelId="{066AA880-7EF4-4EC0-BF15-1257388C8A9B}" type="presParOf" srcId="{1894C690-FE78-4D24-9469-C47F2679AAE0}" destId="{04499241-AFB0-4340-A7B5-774FEAE53B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99241-AFB0-4340-A7B5-774FEAE53BAB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8B6FB-9375-4929-8004-05A43667F946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84D6B-4FD8-42EB-861F-CCFFEAFEC75D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B940E-E0B2-43AE-9F4D-DA136AC91BB3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440A1-AA19-48B8-BD86-6B99EB81E7CC}">
      <dsp:nvSpPr>
        <dsp:cNvPr id="0" name=""/>
        <dsp:cNvSpPr/>
      </dsp:nvSpPr>
      <dsp:spPr>
        <a:xfrm>
          <a:off x="3563376" y="1732894"/>
          <a:ext cx="1899585" cy="18995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>
                  <a:lumMod val="95000"/>
                </a:schemeClr>
              </a:solidFill>
            </a:rPr>
            <a:t>Children with autism</a:t>
          </a:r>
          <a:endParaRPr lang="en-GB" sz="2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841564" y="2011082"/>
        <a:ext cx="1343209" cy="1343209"/>
      </dsp:txXfrm>
    </dsp:sp>
    <dsp:sp modelId="{B0E13D4E-1BD9-4057-96BA-0A88424FB0E5}">
      <dsp:nvSpPr>
        <dsp:cNvPr id="0" name=""/>
        <dsp:cNvSpPr/>
      </dsp:nvSpPr>
      <dsp:spPr>
        <a:xfrm>
          <a:off x="3848313" y="2269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70C0"/>
              </a:solidFill>
            </a:rPr>
            <a:t>Schools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4043045" y="197001"/>
        <a:ext cx="940246" cy="940246"/>
      </dsp:txXfrm>
    </dsp:sp>
    <dsp:sp modelId="{34249428-5733-4C5D-B10D-66DA18916FF2}">
      <dsp:nvSpPr>
        <dsp:cNvPr id="0" name=""/>
        <dsp:cNvSpPr/>
      </dsp:nvSpPr>
      <dsp:spPr>
        <a:xfrm>
          <a:off x="5863876" y="2017832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70C0"/>
              </a:solidFill>
            </a:rPr>
            <a:t>Families</a:t>
          </a:r>
          <a:endParaRPr lang="en-GB" sz="1400" kern="1200" dirty="0">
            <a:solidFill>
              <a:srgbClr val="0070C0"/>
            </a:solidFill>
          </a:endParaRPr>
        </a:p>
      </dsp:txBody>
      <dsp:txXfrm>
        <a:off x="6058608" y="2212564"/>
        <a:ext cx="940246" cy="940246"/>
      </dsp:txXfrm>
    </dsp:sp>
    <dsp:sp modelId="{2F2DD67B-E7D3-49B5-B043-A344B809839E}">
      <dsp:nvSpPr>
        <dsp:cNvPr id="0" name=""/>
        <dsp:cNvSpPr/>
      </dsp:nvSpPr>
      <dsp:spPr>
        <a:xfrm>
          <a:off x="3848313" y="4033395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70C0"/>
              </a:solidFill>
            </a:rPr>
            <a:t>Community</a:t>
          </a:r>
          <a:endParaRPr lang="en-GB" sz="1400" kern="1200" dirty="0">
            <a:solidFill>
              <a:srgbClr val="0070C0"/>
            </a:solidFill>
          </a:endParaRPr>
        </a:p>
      </dsp:txBody>
      <dsp:txXfrm>
        <a:off x="4043045" y="4228127"/>
        <a:ext cx="940246" cy="940246"/>
      </dsp:txXfrm>
    </dsp:sp>
    <dsp:sp modelId="{E264863C-D66F-452F-9E60-BAEDCD02CFD6}">
      <dsp:nvSpPr>
        <dsp:cNvPr id="0" name=""/>
        <dsp:cNvSpPr/>
      </dsp:nvSpPr>
      <dsp:spPr>
        <a:xfrm>
          <a:off x="1832751" y="2017832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Researchers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2027483" y="2212564"/>
        <a:ext cx="940246" cy="94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4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8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9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21/11/17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ABA8AEFB-7AA4-4E63-98CA-0BB731C99C2C" descr="BE56086A-28D6-4EF3-BAE2-1CBECB07D100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2" y="4090231"/>
            <a:ext cx="2593285" cy="27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7" y="6319756"/>
            <a:ext cx="448544" cy="3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8044" y="6296513"/>
            <a:ext cx="411163" cy="411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02953" y="6236553"/>
            <a:ext cx="590709" cy="53108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89462" y="6386677"/>
            <a:ext cx="182188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>
                <a:solidFill>
                  <a:prstClr val="black"/>
                </a:solidFill>
              </a:rPr>
              <a:t>acornsnetwork@soton.ac.uk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56181" y="5827986"/>
            <a:ext cx="280346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www.facebook.com/Acorns.southampton</a:t>
            </a:r>
          </a:p>
          <a:p>
            <a:endParaRPr lang="en-GB" sz="135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56" y="5550987"/>
            <a:ext cx="756824" cy="7568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74017" y="6381985"/>
            <a:ext cx="1903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acornsnetwork.org.uk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852" y="6381985"/>
            <a:ext cx="1688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prstClr val="black"/>
                </a:solidFill>
              </a:rPr>
              <a:t>@</a:t>
            </a:r>
            <a:r>
              <a:rPr lang="en-GB" sz="900" dirty="0" err="1">
                <a:solidFill>
                  <a:prstClr val="black"/>
                </a:solidFill>
              </a:rPr>
              <a:t>AcornsNetwork</a:t>
            </a:r>
            <a:endParaRPr lang="en-GB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0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9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0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4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8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47AF-94DB-48BF-8ADA-6CFE4714EA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B82A-1BB7-4743-8A97-68377989F4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hyperlink" Target="mailto:S.J.Parsons@soton.ac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BA8AEFB-7AA4-4E63-98CA-0BB731C99C2C" descr="BE56086A-28D6-4EF3-BAE2-1CBECB07D100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91" y="136687"/>
            <a:ext cx="5319809" cy="555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7764" y="6046901"/>
            <a:ext cx="404719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</a:rPr>
              <a:t>www.facebook.com/Acorns.southampton</a:t>
            </a:r>
            <a:endParaRPr lang="en-GB" sz="900" dirty="0">
              <a:solidFill>
                <a:prstClr val="black"/>
              </a:solidFill>
            </a:endParaRPr>
          </a:p>
          <a:p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699" y="5486613"/>
            <a:ext cx="19592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prstClr val="black"/>
                </a:solidFill>
              </a:rPr>
              <a:t>@</a:t>
            </a:r>
            <a:r>
              <a:rPr lang="en-GB" sz="1500" dirty="0" err="1">
                <a:solidFill>
                  <a:prstClr val="black"/>
                </a:solidFill>
              </a:rPr>
              <a:t>AcornsNetwork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30" y="6105000"/>
            <a:ext cx="24930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</a:rPr>
              <a:t>www.acornsnetwork.org.uk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310" y="5411823"/>
            <a:ext cx="2605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acornsnetwork@soton.ac.uk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34" y="5885034"/>
            <a:ext cx="668130" cy="66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99" y="5297770"/>
            <a:ext cx="658409" cy="533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94" y="5980003"/>
            <a:ext cx="639041" cy="573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36" y="5292112"/>
            <a:ext cx="547556" cy="539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743" y="1219759"/>
            <a:ext cx="7320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PE Development Fund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b="1" dirty="0" smtClean="0"/>
              <a:t>16</a:t>
            </a:r>
            <a:r>
              <a:rPr lang="en-US" sz="2800" b="1" dirty="0"/>
              <a:t>/17 </a:t>
            </a:r>
            <a:r>
              <a:rPr lang="en-US" sz="2800" b="1" dirty="0" smtClean="0"/>
              <a:t>Showcase</a:t>
            </a:r>
          </a:p>
          <a:p>
            <a:r>
              <a:rPr lang="en-US" sz="2800" dirty="0" smtClean="0"/>
              <a:t>November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2017</a:t>
            </a:r>
          </a:p>
          <a:p>
            <a:endParaRPr lang="en-US" sz="2800" b="1" dirty="0"/>
          </a:p>
          <a:p>
            <a:r>
              <a:rPr lang="en-US" sz="2800" b="1" dirty="0" smtClean="0"/>
              <a:t>Hanna Kovshoff</a:t>
            </a:r>
          </a:p>
          <a:p>
            <a:r>
              <a:rPr lang="en-US" sz="2800" b="1" dirty="0" err="1" smtClean="0"/>
              <a:t>hk@soton.ac.uk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6152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ACoRNS</a:t>
            </a:r>
            <a:r>
              <a:rPr lang="en-GB" dirty="0" smtClean="0"/>
              <a:t> Listening Pod!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 descr="IMG_08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2" y="1367312"/>
            <a:ext cx="6817922" cy="51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021" y="0"/>
            <a:ext cx="7886700" cy="1325563"/>
          </a:xfrm>
        </p:spPr>
        <p:txBody>
          <a:bodyPr/>
          <a:lstStyle/>
          <a:p>
            <a:r>
              <a:rPr lang="en-GB" dirty="0" smtClean="0"/>
              <a:t>Piloting the Pod!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41" y="1096285"/>
            <a:ext cx="7886700" cy="4351338"/>
          </a:xfrm>
        </p:spPr>
        <p:txBody>
          <a:bodyPr/>
          <a:lstStyle/>
          <a:p>
            <a:r>
              <a:rPr lang="en-GB" sz="4000" dirty="0" smtClean="0"/>
              <a:t>What questions should we be asking?</a:t>
            </a:r>
          </a:p>
          <a:p>
            <a:r>
              <a:rPr lang="en-GB" sz="4000" dirty="0" smtClean="0"/>
              <a:t>How can we support the diversity of voices?</a:t>
            </a:r>
          </a:p>
          <a:p>
            <a:r>
              <a:rPr lang="en-GB" sz="4000" dirty="0" smtClean="0"/>
              <a:t>How can we best make use of the pod?</a:t>
            </a:r>
          </a:p>
          <a:p>
            <a:endParaRPr lang="en-GB" sz="4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47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949" y="1196752"/>
            <a:ext cx="8426450" cy="1873250"/>
          </a:xfrm>
        </p:spPr>
        <p:txBody>
          <a:bodyPr/>
          <a:lstStyle/>
          <a:p>
            <a:pPr eaLnBrk="1" hangingPunct="1"/>
            <a:r>
              <a:rPr lang="en-GB" sz="4000" b="1" dirty="0"/>
              <a:t>The importance of listening to the voices of children with autism in </a:t>
            </a:r>
            <a:r>
              <a:rPr lang="en-GB" sz="4000" b="1" dirty="0" smtClean="0"/>
              <a:t>education</a:t>
            </a:r>
            <a:endParaRPr 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688" y="4077072"/>
            <a:ext cx="8426450" cy="2484636"/>
          </a:xfrm>
        </p:spPr>
        <p:txBody>
          <a:bodyPr/>
          <a:lstStyle/>
          <a:p>
            <a:pPr eaLnBrk="1" hangingPunct="1"/>
            <a:endParaRPr lang="en-GB" altLang="en-US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tx1"/>
                </a:solidFill>
              </a:rPr>
              <a:t>Professor Sarah Parsons</a:t>
            </a:r>
          </a:p>
          <a:p>
            <a:pPr eaLnBrk="1" hangingPunct="1"/>
            <a:r>
              <a:rPr lang="en-GB" altLang="en-US" sz="2400" dirty="0" smtClean="0">
                <a:solidFill>
                  <a:schemeClr val="tx1"/>
                </a:solidFill>
              </a:rPr>
              <a:t>Southampton </a:t>
            </a:r>
            <a:r>
              <a:rPr lang="en-GB" altLang="en-US" sz="2400" dirty="0">
                <a:solidFill>
                  <a:schemeClr val="tx1"/>
                </a:solidFill>
              </a:rPr>
              <a:t>Education School</a:t>
            </a: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  <a:hlinkClick r:id="rId3"/>
              </a:rPr>
              <a:t>S.J.Parsons@soton.ac.uk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/>
            <a:endParaRPr lang="en-GB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3568" y="3176972"/>
            <a:ext cx="7020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cs typeface="Arial" charset="0"/>
              </a:rPr>
              <a:t>Autism Units in Mainstream Schools Across Europe (AMUSE) - Valencia, Spain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cs typeface="Arial" charset="0"/>
              </a:rPr>
              <a:t>November 24</a:t>
            </a:r>
            <a:r>
              <a:rPr lang="en-GB" sz="2400" baseline="30000" dirty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GB" sz="2400" dirty="0">
                <a:solidFill>
                  <a:srgbClr val="FFFFFF"/>
                </a:solidFill>
                <a:cs typeface="Arial" charset="0"/>
              </a:rPr>
              <a:t> 2017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472" y="3239117"/>
            <a:ext cx="7020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>
                <a:cs typeface="Arial" charset="0"/>
              </a:rPr>
              <a:t>Autism Units in Mainstream Schools Across Europe (AMUSE) - Valencia, Spain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>
                <a:cs typeface="Arial" charset="0"/>
              </a:rPr>
              <a:t>November 24</a:t>
            </a:r>
            <a:r>
              <a:rPr lang="en-GB" sz="2400" kern="1200" baseline="30000" dirty="0">
                <a:cs typeface="Arial" charset="0"/>
              </a:rPr>
              <a:t>th</a:t>
            </a:r>
            <a:r>
              <a:rPr lang="en-GB" sz="2400" kern="1200" dirty="0">
                <a:cs typeface="Arial" charset="0"/>
              </a:rPr>
              <a:t> 2017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kern="1200" dirty="0">
              <a:solidFill>
                <a:srgbClr val="FFFFFF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793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BA8AEFB-7AA4-4E63-98CA-0BB731C99C2C" descr="BE56086A-28D6-4EF3-BAE2-1CBECB07D100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91" y="136687"/>
            <a:ext cx="5319809" cy="555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7764" y="6046901"/>
            <a:ext cx="404719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</a:rPr>
              <a:t>www.facebook.com/Acorns.southampton</a:t>
            </a:r>
            <a:endParaRPr lang="en-GB" sz="900" dirty="0">
              <a:solidFill>
                <a:prstClr val="black"/>
              </a:solidFill>
            </a:endParaRPr>
          </a:p>
          <a:p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699" y="5486613"/>
            <a:ext cx="19592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prstClr val="black"/>
                </a:solidFill>
              </a:rPr>
              <a:t>@</a:t>
            </a:r>
            <a:r>
              <a:rPr lang="en-GB" sz="1500" dirty="0" err="1">
                <a:solidFill>
                  <a:prstClr val="black"/>
                </a:solidFill>
              </a:rPr>
              <a:t>AcornsNetwork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30" y="6105000"/>
            <a:ext cx="24930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</a:rPr>
              <a:t>www.acornsnetwork.org.uk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310" y="5411823"/>
            <a:ext cx="2605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acornsnetwork@soton.ac.uk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34" y="5885034"/>
            <a:ext cx="668130" cy="66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99" y="5297770"/>
            <a:ext cx="658409" cy="533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94" y="5980003"/>
            <a:ext cx="639041" cy="573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36" y="5292112"/>
            <a:ext cx="547556" cy="539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743" y="1219759"/>
            <a:ext cx="7320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PE Development Fund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b="1" dirty="0" smtClean="0"/>
              <a:t>16</a:t>
            </a:r>
            <a:r>
              <a:rPr lang="en-US" sz="2800" b="1" dirty="0"/>
              <a:t>/17 </a:t>
            </a:r>
            <a:r>
              <a:rPr lang="en-US" sz="2800" b="1" dirty="0" smtClean="0"/>
              <a:t>Showcase</a:t>
            </a:r>
          </a:p>
          <a:p>
            <a:r>
              <a:rPr lang="en-US" sz="2800" dirty="0" smtClean="0"/>
              <a:t>November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2017</a:t>
            </a:r>
          </a:p>
          <a:p>
            <a:endParaRPr lang="en-US" sz="2800" b="1" dirty="0"/>
          </a:p>
          <a:p>
            <a:r>
              <a:rPr lang="en-US" sz="2800" b="1" dirty="0" smtClean="0"/>
              <a:t>Hanna Kovshoff</a:t>
            </a:r>
          </a:p>
          <a:p>
            <a:r>
              <a:rPr lang="en-US" sz="2800" b="1" dirty="0" err="1" smtClean="0"/>
              <a:t>hk@soton.ac.uk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2740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47" y="205753"/>
            <a:ext cx="7886700" cy="1325563"/>
          </a:xfrm>
        </p:spPr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ACoRNS</a:t>
            </a:r>
            <a:r>
              <a:rPr lang="en-GB" dirty="0" smtClean="0"/>
              <a:t>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278591" y="1390262"/>
          <a:ext cx="9026338" cy="536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494" y="3942779"/>
            <a:ext cx="2792506" cy="2915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1837" y="205753"/>
            <a:ext cx="40121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2D050"/>
                </a:solidFill>
              </a:rPr>
              <a:t>Improve the lives of children and young people on the autism spectrum</a:t>
            </a:r>
          </a:p>
          <a:p>
            <a:endParaRPr lang="en-GB" sz="2800" b="1" dirty="0">
              <a:solidFill>
                <a:srgbClr val="92D050"/>
              </a:solidFill>
            </a:endParaRPr>
          </a:p>
          <a:p>
            <a:r>
              <a:rPr lang="en-GB" sz="2800" b="1" dirty="0" smtClean="0">
                <a:solidFill>
                  <a:srgbClr val="92D050"/>
                </a:solidFill>
              </a:rPr>
              <a:t>Transitions and trajectories in education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1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76" y="0"/>
            <a:ext cx="4071366" cy="1024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ACoRNS</a:t>
            </a:r>
            <a:r>
              <a:rPr lang="en-US" dirty="0" smtClean="0"/>
              <a:t> Partners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90765" y="6428232"/>
            <a:ext cx="276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 descr="Screenshot 2017-11-21 14.2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4" y="855088"/>
            <a:ext cx="4991638" cy="4956792"/>
          </a:xfrm>
          <a:prstGeom prst="rect">
            <a:avLst/>
          </a:prstGeom>
        </p:spPr>
      </p:pic>
      <p:pic>
        <p:nvPicPr>
          <p:cNvPr id="10" name="Picture 9" descr="Screenshot 2017-11-21 14.2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10" y="2955084"/>
            <a:ext cx="1284591" cy="23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ACoRNS</a:t>
            </a:r>
            <a:r>
              <a:rPr lang="en-GB" dirty="0"/>
              <a:t> </a:t>
            </a:r>
            <a:r>
              <a:rPr lang="en-GB" dirty="0" smtClean="0"/>
              <a:t>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66" y="1474388"/>
            <a:ext cx="7886700" cy="4351338"/>
          </a:xfrm>
        </p:spPr>
        <p:txBody>
          <a:bodyPr/>
          <a:lstStyle/>
          <a:p>
            <a:r>
              <a:rPr lang="en-GB" dirty="0" smtClean="0"/>
              <a:t>Our agreed priorities are educational </a:t>
            </a:r>
            <a:r>
              <a:rPr lang="en-GB" dirty="0" smtClean="0">
                <a:solidFill>
                  <a:srgbClr val="00B050"/>
                </a:solidFill>
              </a:rPr>
              <a:t>‘transitions and trajectories</a:t>
            </a:r>
            <a:r>
              <a:rPr lang="en-GB" dirty="0" smtClean="0">
                <a:solidFill>
                  <a:srgbClr val="00B050"/>
                </a:solidFill>
              </a:rPr>
              <a:t>’ with a focus on ‘hearing’ voices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Working together to decide what questions can be addressed by research and that matter to practitioners</a:t>
            </a:r>
          </a:p>
          <a:p>
            <a:r>
              <a:rPr lang="en-GB" dirty="0" smtClean="0"/>
              <a:t>Researching those questions</a:t>
            </a:r>
          </a:p>
          <a:p>
            <a:r>
              <a:rPr lang="en-GB" dirty="0" smtClean="0"/>
              <a:t>Feeding back</a:t>
            </a:r>
          </a:p>
          <a:p>
            <a:r>
              <a:rPr lang="en-GB" dirty="0" smtClean="0"/>
              <a:t>Improving and reflecting on practice</a:t>
            </a:r>
          </a:p>
          <a:p>
            <a:r>
              <a:rPr lang="en-GB" dirty="0" smtClean="0"/>
              <a:t>Sharing practice and knowledge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37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1476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From community </a:t>
            </a:r>
            <a:r>
              <a:rPr lang="en-GB" dirty="0" smtClean="0">
                <a:sym typeface="Wingdings" panose="05000000000000000000" pitchFamily="2" charset="2"/>
              </a:rPr>
              <a:t> research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Key issues around transitions and trajectories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5 linked student projects this year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Across different settings and age groups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Focus on children’s experiences and voices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How do we listen and what do we hear?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06" y="187559"/>
            <a:ext cx="705970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Project launch: June 27</a:t>
            </a:r>
            <a:r>
              <a:rPr lang="en-GB" sz="4000" baseline="30000" dirty="0"/>
              <a:t>th</a:t>
            </a:r>
            <a:r>
              <a:rPr lang="en-GB" sz="4000" dirty="0"/>
              <a:t> 2017</a:t>
            </a:r>
          </a:p>
          <a:p>
            <a:pPr algn="ctr"/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98840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006" y="187559"/>
            <a:ext cx="705970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endParaRPr lang="en-GB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861" y="1385505"/>
            <a:ext cx="7886700" cy="2722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tx1">
                    <a:lumMod val="95000"/>
                  </a:schemeClr>
                </a:solidFill>
              </a:rPr>
              <a:t>The voices and experiences of children with autism, and their families, in their transitions from nursery to primary </a:t>
            </a:r>
            <a:r>
              <a:rPr lang="en-GB" sz="3600" dirty="0" smtClean="0">
                <a:solidFill>
                  <a:schemeClr val="tx1">
                    <a:lumMod val="95000"/>
                  </a:schemeClr>
                </a:solidFill>
              </a:rPr>
              <a:t>school</a:t>
            </a:r>
          </a:p>
          <a:p>
            <a:endParaRPr lang="en-GB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28" y="3614612"/>
            <a:ext cx="6858000" cy="1880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400" dirty="0" smtClean="0"/>
              <a:t>Sarah Parsons, Hanna Kovshoff, Kathryn </a:t>
            </a:r>
            <a:r>
              <a:rPr lang="en-GB" altLang="en-US" sz="2400" dirty="0" err="1" smtClean="0"/>
              <a:t>Ivil</a:t>
            </a:r>
            <a:r>
              <a:rPr lang="en-GB" altLang="en-US" sz="2400" dirty="0" smtClean="0"/>
              <a:t>, Gareth Shaw and Effie </a:t>
            </a:r>
            <a:r>
              <a:rPr lang="en-GB" altLang="en-US" sz="2400" dirty="0" err="1" smtClean="0"/>
              <a:t>Karakosta</a:t>
            </a: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>
                <a:solidFill>
                  <a:srgbClr val="000000"/>
                </a:solidFill>
              </a:rPr>
              <a:t>University of Southampton + Aviary Nursery</a:t>
            </a:r>
          </a:p>
          <a:p>
            <a:pPr marL="0" indent="0">
              <a:buNone/>
            </a:pPr>
            <a:r>
              <a:rPr lang="en-GB" altLang="en-US" b="1" dirty="0" smtClean="0">
                <a:solidFill>
                  <a:srgbClr val="000000"/>
                </a:solidFill>
              </a:rPr>
              <a:t>£35K funding</a:t>
            </a:r>
            <a:endParaRPr lang="en-GB" altLang="en-US" sz="2400" b="1" dirty="0" smtClean="0">
              <a:solidFill>
                <a:srgbClr val="000000"/>
              </a:solidFill>
            </a:endParaRPr>
          </a:p>
          <a:p>
            <a:endParaRPr lang="en-GB" sz="2400" dirty="0" smtClean="0"/>
          </a:p>
        </p:txBody>
      </p:sp>
      <p:pic>
        <p:nvPicPr>
          <p:cNvPr id="7" name="Picture 6" descr="Screenshot 2017-11-21 14.2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71" y="0"/>
            <a:ext cx="2656129" cy="13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BA8AEFB-7AA4-4E63-98CA-0BB731C99C2C" descr="BE56086A-28D6-4EF3-BAE2-1CBECB07D100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" y="177219"/>
            <a:ext cx="4639583" cy="484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7764" y="6046901"/>
            <a:ext cx="404719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</a:rPr>
              <a:t>www.facebook.com/Acorns.southampton</a:t>
            </a:r>
            <a:endParaRPr lang="en-GB" sz="900" dirty="0">
              <a:solidFill>
                <a:prstClr val="black"/>
              </a:solidFill>
            </a:endParaRPr>
          </a:p>
          <a:p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699" y="5486613"/>
            <a:ext cx="19592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prstClr val="black"/>
                </a:solidFill>
              </a:rPr>
              <a:t>@</a:t>
            </a:r>
            <a:r>
              <a:rPr lang="en-GB" sz="1500" dirty="0" err="1">
                <a:solidFill>
                  <a:prstClr val="black"/>
                </a:solidFill>
              </a:rPr>
              <a:t>AcornsNetwork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30" y="6105000"/>
            <a:ext cx="24930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</a:rPr>
              <a:t>www.acornsnetwork.org.uk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310" y="5411823"/>
            <a:ext cx="2605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acornsnetwork@soton.ac.uk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34" y="5885034"/>
            <a:ext cx="668130" cy="66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99" y="5297770"/>
            <a:ext cx="658409" cy="533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94" y="5980003"/>
            <a:ext cx="639041" cy="573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36" y="5292112"/>
            <a:ext cx="547556" cy="539504"/>
          </a:xfrm>
          <a:prstGeom prst="rect">
            <a:avLst/>
          </a:prstGeom>
        </p:spPr>
      </p:pic>
      <p:pic>
        <p:nvPicPr>
          <p:cNvPr id="2" name="Picture 2" descr="FSSBan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19"/>
            <a:ext cx="4386897" cy="134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4732" y="3729176"/>
            <a:ext cx="4684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Thursday 9th November 2017 </a:t>
            </a:r>
          </a:p>
          <a:p>
            <a:pPr algn="ctr"/>
            <a:r>
              <a:rPr lang="en-GB" sz="2000" b="1" dirty="0" smtClean="0"/>
              <a:t>2-4pm </a:t>
            </a:r>
            <a:endParaRPr lang="en-GB" sz="2000" b="1" dirty="0"/>
          </a:p>
          <a:p>
            <a:pPr algn="ctr"/>
            <a:r>
              <a:rPr lang="en-GB" sz="2000" b="1" dirty="0" smtClean="0"/>
              <a:t>Totton College</a:t>
            </a:r>
            <a:endParaRPr lang="en-GB" sz="20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35522" y="2129051"/>
            <a:ext cx="4615926" cy="13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Hearing autistic children’s voices in education</a:t>
            </a: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2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SS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4" y="59324"/>
            <a:ext cx="4738536" cy="145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20456" y="114856"/>
            <a:ext cx="4615926" cy="13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dirty="0" smtClean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+mn-cs"/>
              </a:rPr>
              <a:t>Hearing autistic children’s voices in education</a:t>
            </a:r>
            <a:r>
              <a:rPr lang="en-GB" altLang="en-US" sz="3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en-US" altLang="en-US" sz="36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4" y="1570379"/>
            <a:ext cx="7902364" cy="5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ACoRNS</a:t>
            </a:r>
            <a:r>
              <a:rPr lang="en-GB" dirty="0" smtClean="0"/>
              <a:t> Listening Pod!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" y="1261625"/>
            <a:ext cx="7308376" cy="5481283"/>
          </a:xfrm>
        </p:spPr>
      </p:pic>
    </p:spTree>
    <p:extLst>
      <p:ext uri="{BB962C8B-B14F-4D97-AF65-F5344CB8AC3E}">
        <p14:creationId xmlns:p14="http://schemas.microsoft.com/office/powerpoint/2010/main" val="323383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343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What is ACoRNS?</vt:lpstr>
      <vt:lpstr>ACoRNS Partners</vt:lpstr>
      <vt:lpstr>The ACoRNS Mission</vt:lpstr>
      <vt:lpstr>PowerPoint Presentation</vt:lpstr>
      <vt:lpstr>PowerPoint Presentation</vt:lpstr>
      <vt:lpstr>PowerPoint Presentation</vt:lpstr>
      <vt:lpstr>PowerPoint Presentation</vt:lpstr>
      <vt:lpstr>The ACoRNS Listening Pod! </vt:lpstr>
      <vt:lpstr>The ACoRNS Listening Pod! </vt:lpstr>
      <vt:lpstr>Piloting the Pod!</vt:lpstr>
      <vt:lpstr>The importance of listening to the voices of children with autism in education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Parsons S.J.</dc:creator>
  <cp:lastModifiedBy>Hanna Kovshoff</cp:lastModifiedBy>
  <cp:revision>27</cp:revision>
  <dcterms:created xsi:type="dcterms:W3CDTF">2017-10-12T06:50:50Z</dcterms:created>
  <dcterms:modified xsi:type="dcterms:W3CDTF">2017-11-21T15:19:23Z</dcterms:modified>
</cp:coreProperties>
</file>